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778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7C80"/>
    <a:srgbClr val="FF6600"/>
    <a:srgbClr val="CC0000"/>
    <a:srgbClr val="FF5050"/>
    <a:srgbClr val="FF0000"/>
    <a:srgbClr val="FF3300"/>
    <a:srgbClr val="FFCC00"/>
    <a:srgbClr val="00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ลักษณะสีปานกลาง 3 - 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ลักษณะ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สไตล์ธีม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สไตล์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สไตล์สีอ่อน 3 - เน้น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สไตล์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9817" autoAdjust="0"/>
  </p:normalViewPr>
  <p:slideViewPr>
    <p:cSldViewPr snapToGrid="0">
      <p:cViewPr varScale="1">
        <p:scale>
          <a:sx n="58" d="100"/>
          <a:sy n="58" d="100"/>
        </p:scale>
        <p:origin x="2694" y="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927" y="3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r">
              <a:defRPr sz="1200"/>
            </a:lvl1pPr>
          </a:lstStyle>
          <a:p>
            <a:fld id="{14929C73-AA16-4AAC-9EB2-653C65C3FC89}" type="datetimeFigureOut">
              <a:rPr lang="th-TH" smtClean="0"/>
              <a:pPr/>
              <a:t>07/06/64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1" tIns="45211" rIns="90421" bIns="45211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76992"/>
            <a:ext cx="5438140" cy="3909016"/>
          </a:xfrm>
          <a:prstGeom prst="rect">
            <a:avLst/>
          </a:prstGeom>
        </p:spPr>
        <p:txBody>
          <a:bodyPr vert="horz" lIns="90421" tIns="45211" rIns="90421" bIns="45211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29757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927" y="9429757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r">
              <a:defRPr sz="1200"/>
            </a:lvl1pPr>
          </a:lstStyle>
          <a:p>
            <a:fld id="{B455FD1B-8177-407D-BB50-E6F88E7D20F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189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8624824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6858" y="8743696"/>
            <a:ext cx="1687068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769364" y="8730488"/>
            <a:ext cx="5088636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71650" y="5833533"/>
            <a:ext cx="4857750" cy="264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71650" y="8738942"/>
            <a:ext cx="5029200" cy="990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57150" y="8765899"/>
            <a:ext cx="1543050" cy="9906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564045" y="341667"/>
            <a:ext cx="4400550" cy="52740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6000750" y="330200"/>
            <a:ext cx="6286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14900" y="880534"/>
            <a:ext cx="1543050" cy="7968369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880533"/>
            <a:ext cx="4171950" cy="7968370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914900" y="9025470"/>
            <a:ext cx="1657350" cy="527403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42901" y="9025189"/>
            <a:ext cx="418011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4572239" y="0"/>
            <a:ext cx="240030" cy="9906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606529" y="880533"/>
            <a:ext cx="171450" cy="9025467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06529" y="0"/>
            <a:ext cx="171450" cy="770467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4307020" y="293555"/>
            <a:ext cx="770467" cy="18335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9486" y="330200"/>
            <a:ext cx="6115050" cy="1430867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9486" y="2311400"/>
            <a:ext cx="6115050" cy="64939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028700" y="3962401"/>
            <a:ext cx="5342335" cy="2416881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2201333"/>
            <a:ext cx="6858000" cy="1651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2311400"/>
            <a:ext cx="971550" cy="143086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028700" y="2311400"/>
            <a:ext cx="5829300" cy="143086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28700" y="2311400"/>
            <a:ext cx="5715000" cy="1430867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2531533"/>
            <a:ext cx="971550" cy="1013532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633676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712588-04B1-427B-82EE-E8DB90309F08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00050" y="394406"/>
            <a:ext cx="6115050" cy="1256594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360045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457200" y="2531533"/>
            <a:ext cx="2914650" cy="9245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3600450" y="2531533"/>
            <a:ext cx="2914650" cy="9245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9025467"/>
            <a:ext cx="4000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94406"/>
            <a:ext cx="6057900" cy="1256594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2531533"/>
            <a:ext cx="1200150" cy="62738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1771650" y="2531533"/>
            <a:ext cx="4800600" cy="6383867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200150" y="7924800"/>
            <a:ext cx="5486400" cy="9906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6858" y="6604000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6858" y="6736080"/>
            <a:ext cx="1097280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159002" y="6722872"/>
            <a:ext cx="5698998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00150" y="6714067"/>
            <a:ext cx="5486400" cy="990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085850" y="0"/>
            <a:ext cx="75438" cy="991920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4686300" y="9025467"/>
            <a:ext cx="2000250" cy="527403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6741582"/>
            <a:ext cx="1085850" cy="958502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200150" y="9025187"/>
            <a:ext cx="3429000" cy="527403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599597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330200"/>
            <a:ext cx="6115050" cy="143086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9486" y="2311400"/>
            <a:ext cx="6115050" cy="6537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572000" y="9025467"/>
            <a:ext cx="2000250" cy="52740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1" y="9025187"/>
            <a:ext cx="4065812" cy="52740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783080"/>
            <a:ext cx="6858000" cy="46228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849120"/>
            <a:ext cx="400050" cy="330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42912" y="1849120"/>
            <a:ext cx="6415088" cy="330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837654"/>
            <a:ext cx="400050" cy="35313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9" r:id="rId1"/>
    <p:sldLayoutId id="2147484780" r:id="rId2"/>
    <p:sldLayoutId id="2147484781" r:id="rId3"/>
    <p:sldLayoutId id="2147484782" r:id="rId4"/>
    <p:sldLayoutId id="2147484783" r:id="rId5"/>
    <p:sldLayoutId id="2147484784" r:id="rId6"/>
    <p:sldLayoutId id="2147484785" r:id="rId7"/>
    <p:sldLayoutId id="2147484786" r:id="rId8"/>
    <p:sldLayoutId id="2147484787" r:id="rId9"/>
    <p:sldLayoutId id="2147484788" r:id="rId10"/>
    <p:sldLayoutId id="214748478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0B350AB7-310E-463B-9D0D-40A7F44F5E55}"/>
              </a:ext>
            </a:extLst>
          </p:cNvPr>
          <p:cNvSpPr/>
          <p:nvPr/>
        </p:nvSpPr>
        <p:spPr>
          <a:xfrm>
            <a:off x="-39756" y="-53870"/>
            <a:ext cx="6897126" cy="2072934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BB902244-649B-4FD9-A2A2-D87449F66BD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80" y="7490"/>
            <a:ext cx="6858000" cy="2098739"/>
          </a:xfrm>
          <a:prstGeom prst="rect">
            <a:avLst/>
          </a:prstGeom>
        </p:spPr>
      </p:pic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02150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019300" y="-53870"/>
            <a:ext cx="4857950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ฉบับที่ 6/2564 ประจำเดือน มิถุนายน</a:t>
            </a:r>
            <a:r>
              <a:rPr lang="en-US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’</a:t>
            </a:r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64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-40386" y="1278474"/>
            <a:ext cx="6917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องค์การบริหารส่วนตำบลดอน  อำเภอปะนา</a:t>
            </a:r>
            <a:r>
              <a:rPr lang="th-TH" sz="2800" b="1" dirty="0" err="1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เระ</a:t>
            </a:r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จังหวัดปัตตานี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9525000"/>
            <a:ext cx="6858000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                       </a:t>
            </a:r>
            <a:r>
              <a:rPr lang="th-TH" b="1" dirty="0"/>
              <a:t>กองคลัง </a:t>
            </a:r>
            <a:r>
              <a:rPr lang="th-TH" b="1" dirty="0" err="1"/>
              <a:t>อบต.</a:t>
            </a:r>
            <a:r>
              <a:rPr lang="th-TH" b="1" dirty="0"/>
              <a:t>ดอน, </a:t>
            </a:r>
            <a:r>
              <a:rPr lang="en-US" b="1" dirty="0"/>
              <a:t>http://www.Dorn.go.th/</a:t>
            </a:r>
            <a:r>
              <a:rPr lang="th-TH" b="1" dirty="0"/>
              <a:t>โทร.073-466134</a:t>
            </a:r>
            <a:endParaRPr lang="en-US" b="1" dirty="0"/>
          </a:p>
        </p:txBody>
      </p:sp>
      <p:pic>
        <p:nvPicPr>
          <p:cNvPr id="14" name="รูปภาพ 13">
            <a:extLst>
              <a:ext uri="{FF2B5EF4-FFF2-40B4-BE49-F238E27FC236}">
                <a16:creationId xmlns:a16="http://schemas.microsoft.com/office/drawing/2014/main" id="{4AE008CB-A570-4E85-9D48-D75BBC22B17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0F1F3"/>
              </a:clrFrom>
              <a:clrTo>
                <a:srgbClr val="F0F1F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0386" y="-55055"/>
            <a:ext cx="1888435" cy="1059166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-39756" y="159503"/>
            <a:ext cx="69170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th-TH" sz="9600" b="1" spc="3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จดหมายข่าว</a:t>
            </a: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7C8FDA70-DBEE-40CF-8F6F-E9C3687F8CB4}"/>
              </a:ext>
            </a:extLst>
          </p:cNvPr>
          <p:cNvSpPr/>
          <p:nvPr/>
        </p:nvSpPr>
        <p:spPr>
          <a:xfrm>
            <a:off x="-49307" y="9198"/>
            <a:ext cx="293598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4800" b="1" dirty="0">
                <a:ln w="0"/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กองคลัง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022D631C-84E6-4006-933B-9CC33E2E4EC4}"/>
              </a:ext>
            </a:extLst>
          </p:cNvPr>
          <p:cNvSpPr txBox="1"/>
          <p:nvPr/>
        </p:nvSpPr>
        <p:spPr>
          <a:xfrm>
            <a:off x="-3311" y="2269175"/>
            <a:ext cx="6570363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ประชาสัมพันธ์การออกชำระภาษีนอกพื้นที่</a:t>
            </a: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7449BC81-F278-48CE-9D82-2128D47D4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480218"/>
              </p:ext>
            </p:extLst>
          </p:nvPr>
        </p:nvGraphicFramePr>
        <p:xfrm>
          <a:off x="458786" y="4765254"/>
          <a:ext cx="5901437" cy="3231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00">
                  <a:extLst>
                    <a:ext uri="{9D8B030D-6E8A-4147-A177-3AD203B41FA5}">
                      <a16:colId xmlns:a16="http://schemas.microsoft.com/office/drawing/2014/main" val="2857353172"/>
                    </a:ext>
                  </a:extLst>
                </a:gridCol>
                <a:gridCol w="1009525">
                  <a:extLst>
                    <a:ext uri="{9D8B030D-6E8A-4147-A177-3AD203B41FA5}">
                      <a16:colId xmlns:a16="http://schemas.microsoft.com/office/drawing/2014/main" val="4243594874"/>
                    </a:ext>
                  </a:extLst>
                </a:gridCol>
                <a:gridCol w="1649274">
                  <a:extLst>
                    <a:ext uri="{9D8B030D-6E8A-4147-A177-3AD203B41FA5}">
                      <a16:colId xmlns:a16="http://schemas.microsoft.com/office/drawing/2014/main" val="2466332619"/>
                    </a:ext>
                  </a:extLst>
                </a:gridCol>
                <a:gridCol w="1586125">
                  <a:extLst>
                    <a:ext uri="{9D8B030D-6E8A-4147-A177-3AD203B41FA5}">
                      <a16:colId xmlns:a16="http://schemas.microsoft.com/office/drawing/2014/main" val="902182111"/>
                    </a:ext>
                  </a:extLst>
                </a:gridCol>
                <a:gridCol w="1400513">
                  <a:extLst>
                    <a:ext uri="{9D8B030D-6E8A-4147-A177-3AD203B41FA5}">
                      <a16:colId xmlns:a16="http://schemas.microsoft.com/office/drawing/2014/main" val="2325734064"/>
                    </a:ext>
                  </a:extLst>
                </a:gridCol>
              </a:tblGrid>
              <a:tr h="64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หมู่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ชื่อหมู่บ้าน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วันที่ออกหน่วยบริการ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th-TH" sz="1500" dirty="0">
                        <a:effectLst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 dirty="0">
                          <a:effectLst/>
                        </a:rPr>
                        <a:t>สถานที่ออกหน่วยบริการ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extLst>
                  <a:ext uri="{0D108BD9-81ED-4DB2-BD59-A6C34878D82A}">
                    <a16:rowId xmlns:a16="http://schemas.microsoft.com/office/drawing/2014/main" val="2215926431"/>
                  </a:ext>
                </a:extLst>
              </a:tr>
              <a:tr h="323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100" kern="0">
                          <a:effectLst/>
                        </a:rPr>
                        <a:t>บ้านราวอ</a:t>
                      </a:r>
                      <a:endParaRPr lang="en-US" sz="1100" b="1" kern="0"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วันที่  10   มิถุนายน 2564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๐๙.๓๐ น. – ๑1.30 น.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มัสยิดคลองตาติง   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extLst>
                  <a:ext uri="{0D108BD9-81ED-4DB2-BD59-A6C34878D82A}">
                    <a16:rowId xmlns:a16="http://schemas.microsoft.com/office/drawing/2014/main" val="1513843122"/>
                  </a:ext>
                </a:extLst>
              </a:tr>
              <a:tr h="323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บ้านคลอง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วันที่  11   มิถุนายน 2564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๐๙.๓๐ น. – 11.3๐ น.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มัสยิดบ้านคลอง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extLst>
                  <a:ext uri="{0D108BD9-81ED-4DB2-BD59-A6C34878D82A}">
                    <a16:rowId xmlns:a16="http://schemas.microsoft.com/office/drawing/2014/main" val="3187969287"/>
                  </a:ext>
                </a:extLst>
              </a:tr>
              <a:tr h="323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3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บ้านหัวนอน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วันที่  14   มิถุนายน 2564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๐๙.๓๐ น. – ๑1.30 น.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ศาลาเอนกประสงค์   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extLst>
                  <a:ext uri="{0D108BD9-81ED-4DB2-BD59-A6C34878D82A}">
                    <a16:rowId xmlns:a16="http://schemas.microsoft.com/office/drawing/2014/main" val="787159814"/>
                  </a:ext>
                </a:extLst>
              </a:tr>
              <a:tr h="64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4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บ้านดอนตะวันออก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วันที่  15   มิถุนายน 2564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 dirty="0">
                          <a:effectLst/>
                        </a:rPr>
                        <a:t>๐๙.๓๐ น. – ๑1.3๐ น.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ศาลาเอนกประสงค์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extLst>
                  <a:ext uri="{0D108BD9-81ED-4DB2-BD59-A6C34878D82A}">
                    <a16:rowId xmlns:a16="http://schemas.microsoft.com/office/drawing/2014/main" val="2735778107"/>
                  </a:ext>
                </a:extLst>
              </a:tr>
              <a:tr h="323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5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บ้านยางงาม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วันที่  17   มิถุนายน 2564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 dirty="0">
                          <a:effectLst/>
                        </a:rPr>
                        <a:t>๐๙.๓๐ น. – ๑1.30 น.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วัดดอนกลาง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extLst>
                  <a:ext uri="{0D108BD9-81ED-4DB2-BD59-A6C34878D82A}">
                    <a16:rowId xmlns:a16="http://schemas.microsoft.com/office/drawing/2014/main" val="2802789545"/>
                  </a:ext>
                </a:extLst>
              </a:tr>
              <a:tr h="64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500">
                          <a:effectLst/>
                        </a:rPr>
                        <a:t>6</a:t>
                      </a:r>
                      <a:endParaRPr lang="en-US" sz="130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 dirty="0">
                          <a:effectLst/>
                        </a:rPr>
                        <a:t>บ้านดอนป่าสัก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 dirty="0">
                          <a:effectLst/>
                        </a:rPr>
                        <a:t>วันที่  18   มิถุนายน 2564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 dirty="0">
                          <a:effectLst/>
                        </a:rPr>
                        <a:t>๐๙.๓๐ น. – 11.30 น.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500" dirty="0">
                          <a:effectLst/>
                        </a:rPr>
                        <a:t>ศาลาเอนกประสงค์ผู้สูงอายุ</a:t>
                      </a:r>
                      <a:endParaRPr lang="en-US" sz="13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65812" marR="65812" marT="0" marB="0"/>
                </a:tc>
                <a:extLst>
                  <a:ext uri="{0D108BD9-81ED-4DB2-BD59-A6C34878D82A}">
                    <a16:rowId xmlns:a16="http://schemas.microsoft.com/office/drawing/2014/main" val="1420939396"/>
                  </a:ext>
                </a:extLst>
              </a:tr>
            </a:tbl>
          </a:graphicData>
        </a:graphic>
      </p:graphicFrame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61689DEE-EB12-4723-B2BC-487A193171E0}"/>
              </a:ext>
            </a:extLst>
          </p:cNvPr>
          <p:cNvSpPr txBox="1"/>
          <p:nvPr/>
        </p:nvSpPr>
        <p:spPr>
          <a:xfrm>
            <a:off x="458786" y="2733928"/>
            <a:ext cx="610826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14400" algn="thaiDist"/>
            <a:endParaRPr lang="th-TH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indent="914400" algn="thaiDist"/>
            <a:endParaRPr lang="th-TH" dirty="0">
              <a:latin typeface="Cordia New" panose="020B0304020202020204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indent="914400" algn="thaiDist"/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องค์การบริหารส่วนตำบลดอน ได้จัดทำ</a:t>
            </a:r>
            <a:r>
              <a:rPr lang="th-TH" dirty="0"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IT๙" panose="020B0500040200020003" pitchFamily="34" charset="-34"/>
              </a:rPr>
              <a:t>โครงการออกให้บริการรับชำระภาษีที่ดินและสิ่งปลูกสร้าง ภาษีป้าย</a:t>
            </a:r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ประจำปีงบประมาณ 2564 เพื่อเพิ่มประสิทธิภาพในการปฏิบัติงานด้านการจัดเก็บภาษีและเร่งรัดการจัดเก็บภาษีขององค์การบริหารส่วนตำบลดอน  และเพื่อเป็นการอำนวยความสะดวกในการชำระภาษีให้กับประชาชนในเขตพื้นที่องค์การบริหารส่วนตำบลดอนทั้ง 6  หมู่บ้าน  ตามวันเวลาต่อไปนี้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5" name="กล่องข้อความ 24">
            <a:extLst>
              <a:ext uri="{FF2B5EF4-FFF2-40B4-BE49-F238E27FC236}">
                <a16:creationId xmlns:a16="http://schemas.microsoft.com/office/drawing/2014/main" id="{F08DB924-0206-4408-B738-4F42F1045CD3}"/>
              </a:ext>
            </a:extLst>
          </p:cNvPr>
          <p:cNvSpPr txBox="1"/>
          <p:nvPr/>
        </p:nvSpPr>
        <p:spPr>
          <a:xfrm>
            <a:off x="451460" y="8098318"/>
            <a:ext cx="639858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dirty="0">
                <a:solidFill>
                  <a:srgbClr val="FF3399"/>
                </a:solidFill>
                <a:latin typeface="TH Charm of AU" panose="020B0500040200020003" pitchFamily="34" charset="-34"/>
                <a:ea typeface="Cordia New" panose="020B0304020202020204" pitchFamily="34" charset="-34"/>
                <a:cs typeface="TH Charm of AU" panose="020B0500040200020003" pitchFamily="34" charset="-34"/>
              </a:rPr>
              <a:t>อย่าลืม !  </a:t>
            </a:r>
            <a:r>
              <a:rPr lang="th-TH" sz="2800" dirty="0">
                <a:solidFill>
                  <a:srgbClr val="C00000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ชำระภาษี่ที่ดินและสิ่งปลูกสร้าง ภายในเดือน มิถุนายน 2564</a:t>
            </a:r>
          </a:p>
        </p:txBody>
      </p:sp>
    </p:spTree>
    <p:extLst>
      <p:ext uri="{BB962C8B-B14F-4D97-AF65-F5344CB8AC3E}">
        <p14:creationId xmlns:p14="http://schemas.microsoft.com/office/powerpoint/2010/main" val="658626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10854</TotalTime>
  <Words>244</Words>
  <Application>Microsoft Office PowerPoint</Application>
  <PresentationFormat>กระดาษ A4 (210x297 มม.)</PresentationFormat>
  <Paragraphs>44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2" baseType="lpstr">
      <vt:lpstr>Arial</vt:lpstr>
      <vt:lpstr>Calibri</vt:lpstr>
      <vt:lpstr>Cordia New</vt:lpstr>
      <vt:lpstr>TH Charm of AU</vt:lpstr>
      <vt:lpstr>TH Kodchasal</vt:lpstr>
      <vt:lpstr>TH Niramit AS</vt:lpstr>
      <vt:lpstr>TH SarabunPSK</vt:lpstr>
      <vt:lpstr>Tw Cen MT</vt:lpstr>
      <vt:lpstr>Wingdings</vt:lpstr>
      <vt:lpstr>Wingdings 2</vt:lpstr>
      <vt:lpstr>ตรงกลาง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COM03</dc:creator>
  <cp:lastModifiedBy>USER</cp:lastModifiedBy>
  <cp:revision>633</cp:revision>
  <cp:lastPrinted>2021-02-02T04:28:29Z</cp:lastPrinted>
  <dcterms:created xsi:type="dcterms:W3CDTF">2015-06-17T01:06:58Z</dcterms:created>
  <dcterms:modified xsi:type="dcterms:W3CDTF">2021-06-07T03:45:57Z</dcterms:modified>
</cp:coreProperties>
</file>